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6" r:id="rId4"/>
    <p:sldId id="270" r:id="rId5"/>
    <p:sldId id="261" r:id="rId6"/>
    <p:sldId id="268" r:id="rId7"/>
    <p:sldId id="260" r:id="rId8"/>
    <p:sldId id="271" r:id="rId9"/>
    <p:sldId id="273" r:id="rId10"/>
    <p:sldId id="274" r:id="rId11"/>
    <p:sldId id="277" r:id="rId12"/>
    <p:sldId id="263" r:id="rId13"/>
    <p:sldId id="279" r:id="rId14"/>
    <p:sldId id="264" r:id="rId15"/>
    <p:sldId id="269" r:id="rId16"/>
    <p:sldId id="267" r:id="rId17"/>
    <p:sldId id="266" r:id="rId18"/>
    <p:sldId id="278" r:id="rId1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fgeronde rechthoe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0" name="Ond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19" name="Tijdelijke aanduiding voo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7C218-D3F7-4811-953C-17B631B3BD8F}" type="datetimeFigureOut">
              <a:rPr lang="nl-NL" smtClean="0"/>
              <a:t>12-7-2016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4D619-C3DA-4886-9A95-12AD72620A2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7C218-D3F7-4811-953C-17B631B3BD8F}" type="datetimeFigureOut">
              <a:rPr lang="nl-NL" smtClean="0"/>
              <a:t>12-7-2016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4D619-C3DA-4886-9A95-12AD72620A2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7C218-D3F7-4811-953C-17B631B3BD8F}" type="datetimeFigureOut">
              <a:rPr lang="nl-NL" smtClean="0"/>
              <a:t>12-7-2016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4D619-C3DA-4886-9A95-12AD72620A2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7C218-D3F7-4811-953C-17B631B3BD8F}" type="datetimeFigureOut">
              <a:rPr lang="nl-NL" smtClean="0"/>
              <a:t>12-7-2016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4D619-C3DA-4886-9A95-12AD72620A2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fgeronde rechthoe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fgeronde rechthoe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7C218-D3F7-4811-953C-17B631B3BD8F}" type="datetimeFigureOut">
              <a:rPr lang="nl-NL" smtClean="0"/>
              <a:t>12-7-2016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4D619-C3DA-4886-9A95-12AD72620A2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7C218-D3F7-4811-953C-17B631B3BD8F}" type="datetimeFigureOut">
              <a:rPr lang="nl-NL" smtClean="0"/>
              <a:t>12-7-2016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4D619-C3DA-4886-9A95-12AD72620A2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7C218-D3F7-4811-953C-17B631B3BD8F}" type="datetimeFigureOut">
              <a:rPr lang="nl-NL" smtClean="0"/>
              <a:t>12-7-2016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4D619-C3DA-4886-9A95-12AD72620A2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7C218-D3F7-4811-953C-17B631B3BD8F}" type="datetimeFigureOut">
              <a:rPr lang="nl-NL" smtClean="0"/>
              <a:t>12-7-2016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4D619-C3DA-4886-9A95-12AD72620A2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7C218-D3F7-4811-953C-17B631B3BD8F}" type="datetimeFigureOut">
              <a:rPr lang="nl-NL" smtClean="0"/>
              <a:t>12-7-2016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4D619-C3DA-4886-9A95-12AD72620A2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7C218-D3F7-4811-953C-17B631B3BD8F}" type="datetimeFigureOut">
              <a:rPr lang="nl-NL" smtClean="0"/>
              <a:t>12-7-2016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4D619-C3DA-4886-9A95-12AD72620A2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nd enkele hoek rechthoek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7C218-D3F7-4811-953C-17B631B3BD8F}" type="datetimeFigureOut">
              <a:rPr lang="nl-NL" smtClean="0"/>
              <a:t>12-7-2016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4D619-C3DA-4886-9A95-12AD72620A28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fgeronde rechthoe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jdelijke aanduiding voor titel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2A7C218-D3F7-4811-953C-17B631B3BD8F}" type="datetimeFigureOut">
              <a:rPr lang="nl-NL" smtClean="0"/>
              <a:t>12-7-2016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B24D619-C3DA-4886-9A95-12AD72620A2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xFt-E0DHnA" TargetMode="External"/><Relationship Id="rId2" Type="http://schemas.openxmlformats.org/officeDocument/2006/relationships/hyperlink" Target="https://www.youtube.com/watch?v=Gk_3SEOBEV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z.nl/zorg-uit-wlz/Paginas/Andere-oplossingen.asp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c9rob1RdOsk&amp;list=RDN_ctFcyEZgA&amp;index=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jksoverheid.nl/onderwerpen/zorg-en-ondersteuning-thuis/vraag-en-antwoord/vergoeding-zorg-en-behandeling-beschermd-wone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/>
          </a:bodyPr>
          <a:lstStyle/>
          <a:p>
            <a:r>
              <a:rPr lang="nl-NL" dirty="0" smtClean="0"/>
              <a:t>Financiering van de zorg 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004048" y="3685032"/>
            <a:ext cx="3490728" cy="2624288"/>
          </a:xfrm>
        </p:spPr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WMO en WLZ?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Wat is het en hoe </a:t>
            </a:r>
            <a:r>
              <a:rPr lang="nl-NL" dirty="0" smtClean="0">
                <a:solidFill>
                  <a:schemeClr val="tx1"/>
                </a:solidFill>
              </a:rPr>
              <a:t>werkt dit eigenlijk</a:t>
            </a:r>
            <a:r>
              <a:rPr lang="nl-NL" dirty="0" smtClean="0">
                <a:solidFill>
                  <a:schemeClr val="tx1"/>
                </a:solidFill>
              </a:rPr>
              <a:t>?</a:t>
            </a:r>
          </a:p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08920"/>
            <a:ext cx="4104456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386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Onderzoek door de gemeente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</a:t>
            </a:r>
            <a:r>
              <a:rPr lang="nl-NL" dirty="0"/>
              <a:t>gemeente moet dit in ieder geval binnen 6 weken na </a:t>
            </a:r>
            <a:r>
              <a:rPr lang="nl-NL" dirty="0" smtClean="0"/>
              <a:t>de </a:t>
            </a:r>
            <a:r>
              <a:rPr lang="nl-NL" dirty="0"/>
              <a:t>melding doen. </a:t>
            </a:r>
          </a:p>
          <a:p>
            <a:r>
              <a:rPr lang="nl-NL" dirty="0"/>
              <a:t>Bij het onderzoek wordt gekeken naar </a:t>
            </a:r>
            <a:r>
              <a:rPr lang="nl-NL" dirty="0" smtClean="0"/>
              <a:t> </a:t>
            </a:r>
            <a:r>
              <a:rPr lang="nl-NL" dirty="0"/>
              <a:t>behoeften en voorkeuren. De gemeente bekijkt eerst wat </a:t>
            </a:r>
            <a:r>
              <a:rPr lang="nl-NL" dirty="0" smtClean="0"/>
              <a:t>de zorgvrager </a:t>
            </a:r>
            <a:r>
              <a:rPr lang="nl-NL" dirty="0"/>
              <a:t>zelf nog kan. En of andere mensen uit </a:t>
            </a:r>
            <a:r>
              <a:rPr lang="nl-NL" dirty="0" smtClean="0"/>
              <a:t>het </a:t>
            </a:r>
            <a:r>
              <a:rPr lang="nl-NL" dirty="0"/>
              <a:t>sociale netwerk </a:t>
            </a:r>
            <a:r>
              <a:rPr lang="nl-NL" dirty="0" smtClean="0"/>
              <a:t> </a:t>
            </a:r>
            <a:r>
              <a:rPr lang="nl-NL" dirty="0"/>
              <a:t>eventueel kunnen helpen.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772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Rol van de mantelzorger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Steunpunt mantelzorg: Voorkomen overbelasting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91145"/>
            <a:ext cx="5976664" cy="3588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01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Eenzaamheid en geen geld in de zorg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https://www.youtube.com/watch?v=Gk_3SEOBEVM</a:t>
            </a:r>
            <a:r>
              <a:rPr lang="nl-NL" dirty="0" smtClean="0"/>
              <a:t> (mevrouw)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>
                <a:hlinkClick r:id="rId3"/>
              </a:rPr>
              <a:t>https://www.youtube.com/watch?v=OxFt-E0DHnA</a:t>
            </a:r>
            <a:r>
              <a:rPr lang="nl-NL" dirty="0" smtClean="0"/>
              <a:t> (meneer)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900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Eisen artikel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Wat is het en waar gaat het onderwerp over?</a:t>
            </a:r>
          </a:p>
          <a:p>
            <a:r>
              <a:rPr lang="nl-NL" dirty="0" smtClean="0"/>
              <a:t>Voor wie is het bedoeld?</a:t>
            </a:r>
          </a:p>
          <a:p>
            <a:r>
              <a:rPr lang="nl-NL" dirty="0" smtClean="0"/>
              <a:t>Waar kan de oudere/ mantelzorger terecht met vragen/ problemen m.b.t. dit onderwerp?</a:t>
            </a:r>
          </a:p>
          <a:p>
            <a:r>
              <a:rPr lang="nl-NL" dirty="0" smtClean="0"/>
              <a:t>Hoe pakt de oudere/ mantelzorger dit aan?</a:t>
            </a:r>
          </a:p>
          <a:p>
            <a:r>
              <a:rPr lang="nl-NL" dirty="0" smtClean="0"/>
              <a:t>Waarom is het belangrijk in het leven van de oudere?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5704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Wet Langdurige zorg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Bij verblijf </a:t>
            </a:r>
            <a:r>
              <a:rPr lang="nl-NL" dirty="0"/>
              <a:t>in een instelling. </a:t>
            </a:r>
            <a:endParaRPr lang="nl-NL" dirty="0" smtClean="0"/>
          </a:p>
          <a:p>
            <a:r>
              <a:rPr lang="nl-NL" dirty="0" smtClean="0"/>
              <a:t>Permanent toezicht of 24 </a:t>
            </a:r>
            <a:r>
              <a:rPr lang="nl-NL" dirty="0" err="1" smtClean="0"/>
              <a:t>uurs</a:t>
            </a:r>
            <a:r>
              <a:rPr lang="nl-NL" dirty="0" smtClean="0"/>
              <a:t> zorg is noodzakelijk.</a:t>
            </a:r>
          </a:p>
          <a:p>
            <a:r>
              <a:rPr lang="nl-NL" dirty="0" smtClean="0"/>
              <a:t>Bijvoorbeeld </a:t>
            </a:r>
            <a:r>
              <a:rPr lang="nl-NL" dirty="0"/>
              <a:t>aan verpleeg- of verzorgingshuis of een woonvorm in de gehandicaptenzorg</a:t>
            </a:r>
            <a:r>
              <a:rPr lang="nl-NL" dirty="0" smtClean="0"/>
              <a:t>.</a:t>
            </a:r>
          </a:p>
          <a:p>
            <a:r>
              <a:rPr lang="nl-NL" dirty="0" smtClean="0"/>
              <a:t>Alleen als je blijvend zorg nodig hebt en er geen </a:t>
            </a:r>
            <a:r>
              <a:rPr lang="nl-NL" u="sng" dirty="0">
                <a:hlinkClick r:id="rId2"/>
              </a:rPr>
              <a:t>andere oplossing</a:t>
            </a:r>
            <a:r>
              <a:rPr lang="nl-NL" dirty="0"/>
              <a:t> </a:t>
            </a:r>
            <a:r>
              <a:rPr lang="nl-NL" dirty="0" smtClean="0"/>
              <a:t>is.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385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Er zijn meerdere manieren mogelijk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Bijvoorbeeld </a:t>
            </a:r>
            <a:r>
              <a:rPr lang="nl-NL" dirty="0"/>
              <a:t>verpleging en verzorging </a:t>
            </a:r>
            <a:r>
              <a:rPr lang="nl-NL" dirty="0" smtClean="0"/>
              <a:t>thuis </a:t>
            </a:r>
            <a:r>
              <a:rPr lang="nl-NL" dirty="0"/>
              <a:t>of verblijf in een instelling. </a:t>
            </a:r>
            <a:r>
              <a:rPr lang="nl-NL" dirty="0" smtClean="0"/>
              <a:t>Men krijgt </a:t>
            </a:r>
            <a:r>
              <a:rPr lang="nl-NL" dirty="0"/>
              <a:t>in dat geval </a:t>
            </a:r>
            <a:r>
              <a:rPr lang="nl-NL" i="1" dirty="0"/>
              <a:t>zorg in natura</a:t>
            </a:r>
            <a:r>
              <a:rPr lang="nl-NL" dirty="0"/>
              <a:t>.</a:t>
            </a:r>
          </a:p>
          <a:p>
            <a:r>
              <a:rPr lang="nl-NL" dirty="0"/>
              <a:t>Maar </a:t>
            </a:r>
            <a:r>
              <a:rPr lang="nl-NL" dirty="0" smtClean="0"/>
              <a:t>je </a:t>
            </a:r>
            <a:r>
              <a:rPr lang="nl-NL" dirty="0"/>
              <a:t>kunt ook zelf </a:t>
            </a:r>
            <a:r>
              <a:rPr lang="nl-NL" dirty="0" smtClean="0"/>
              <a:t>zorg </a:t>
            </a:r>
            <a:r>
              <a:rPr lang="nl-NL" dirty="0"/>
              <a:t>inkopen met </a:t>
            </a:r>
            <a:r>
              <a:rPr lang="nl-NL" dirty="0" smtClean="0"/>
              <a:t>een </a:t>
            </a:r>
            <a:r>
              <a:rPr lang="nl-NL" dirty="0"/>
              <a:t>eigen budget. Dit heet een </a:t>
            </a:r>
            <a:r>
              <a:rPr lang="nl-NL" i="1" dirty="0"/>
              <a:t>persoonsgebonden budget </a:t>
            </a:r>
            <a:r>
              <a:rPr lang="nl-NL" dirty="0"/>
              <a:t>(</a:t>
            </a:r>
            <a:r>
              <a:rPr lang="nl-NL" dirty="0" err="1"/>
              <a:t>pgb</a:t>
            </a:r>
            <a:r>
              <a:rPr lang="nl-NL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9714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vraag je de zorg aan?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Indicatiebesluit CIZ = Centrum Indicatiestelling Zorg</a:t>
            </a:r>
          </a:p>
          <a:p>
            <a:r>
              <a:rPr lang="nl-NL" dirty="0" smtClean="0"/>
              <a:t>Het CIZ beoordeelt de aanvraag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3309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Welke zorg wordt niet betaald door deze wet?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nl-NL" dirty="0"/>
              <a:t>Huishoudelijke hulp:﻿</a:t>
            </a:r>
            <a:br>
              <a:rPr lang="nl-NL" dirty="0"/>
            </a:br>
            <a:r>
              <a:rPr lang="nl-NL" dirty="0"/>
              <a:t>bijvoorbeeld hulp bij﻿ opruimen, schoonmaken en het doen van de was.</a:t>
            </a:r>
          </a:p>
          <a:p>
            <a:pPr lvl="0"/>
            <a:r>
              <a:rPr lang="nl-NL" dirty="0"/>
              <a:t>Hulpmiddelen of voorzieningen voor vervoer: </a:t>
            </a:r>
            <a:br>
              <a:rPr lang="nl-NL" dirty="0"/>
            </a:br>
            <a:r>
              <a:rPr lang="nl-NL" dirty="0"/>
              <a:t>bijvoorbeeld een rolstoel, een gehandicaptenparkeerkaart, collectief vervoer of een </a:t>
            </a:r>
            <a:r>
              <a:rPr lang="nl-NL" dirty="0" err="1"/>
              <a:t>taxipas</a:t>
            </a:r>
            <a:r>
              <a:rPr lang="nl-NL" dirty="0"/>
              <a:t>.</a:t>
            </a:r>
          </a:p>
          <a:p>
            <a:pPr lvl="0"/>
            <a:r>
              <a:rPr lang="nl-NL" dirty="0"/>
              <a:t>Aanpassingen aan de woning: </a:t>
            </a:r>
            <a:br>
              <a:rPr lang="nl-NL" dirty="0"/>
            </a:br>
            <a:r>
              <a:rPr lang="nl-NL" dirty="0"/>
              <a:t>als u bijvoorbeeld een traplift of verhoogd toilet nodig heeft.</a:t>
            </a:r>
          </a:p>
          <a:p>
            <a:pPr lvl="0"/>
            <a:r>
              <a:rPr lang="nl-NL" dirty="0"/>
              <a:t>Sociaal leven: </a:t>
            </a:r>
            <a:br>
              <a:rPr lang="nl-NL" dirty="0"/>
            </a:br>
            <a:r>
              <a:rPr lang="nl-NL" dirty="0"/>
              <a:t>ondersteuning bij sociale contacten en vrijetijdsbesteding.​</a:t>
            </a:r>
          </a:p>
          <a:p>
            <a:pPr lvl="0"/>
            <a:r>
              <a:rPr lang="nl-NL" dirty="0"/>
              <a:t>Hulp bij opvoeding.</a:t>
            </a:r>
          </a:p>
          <a:p>
            <a:pPr lvl="0"/>
            <a:r>
              <a:rPr lang="nl-NL" dirty="0"/>
              <a:t>Dagbesteding en vervoer als u geen indicatiebesluit heeft voor zorg vanuit de </a:t>
            </a:r>
            <a:r>
              <a:rPr lang="nl-NL" dirty="0" err="1"/>
              <a:t>Wlz</a:t>
            </a:r>
            <a:r>
              <a:rPr lang="nl-NL" dirty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086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6855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KOEFNOEN intro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https://www.youtube.com/watch?v=c9rob1RdOsk&amp;list=RDN_ctFcyEZgA&amp;index=2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1866900"/>
            <a:ext cx="56007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36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Lesdoelen 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Jullie hebben enigszins inzicht gekregen in hoe de financiering van de zorg in ons land geregeld is</a:t>
            </a:r>
            <a:r>
              <a:rPr lang="nl-NL" dirty="0" smtClean="0"/>
              <a:t>. Voor deze les staat de WMO centraal.</a:t>
            </a:r>
          </a:p>
          <a:p>
            <a:r>
              <a:rPr lang="nl-NL" dirty="0" smtClean="0"/>
              <a:t>Jullie kunnen een artikel schrijven voor de oudere met uitleg over de WMO, hoe de oudere/ een familielid zorg kan aanvragen.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29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Aanvraag zorg: WMO</a:t>
            </a:r>
          </a:p>
          <a:p>
            <a:r>
              <a:rPr lang="nl-NL" dirty="0" smtClean="0"/>
              <a:t>Financiering zorg: WMO</a:t>
            </a:r>
          </a:p>
          <a:p>
            <a:r>
              <a:rPr lang="nl-NL" dirty="0" smtClean="0"/>
              <a:t>Rol van mantelzorgers</a:t>
            </a:r>
            <a:endParaRPr lang="nl-NL" dirty="0" smtClean="0"/>
          </a:p>
          <a:p>
            <a:r>
              <a:rPr lang="nl-NL" dirty="0" smtClean="0"/>
              <a:t>Filmpjes </a:t>
            </a:r>
            <a:r>
              <a:rPr lang="nl-NL" dirty="0" smtClean="0"/>
              <a:t>ouderen</a:t>
            </a:r>
          </a:p>
          <a:p>
            <a:r>
              <a:rPr lang="nl-NL" dirty="0" smtClean="0"/>
              <a:t>Artikel maken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577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Aanvraag zorg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WLZ: Wet op langdurige zorg</a:t>
            </a:r>
          </a:p>
          <a:p>
            <a:r>
              <a:rPr lang="nl-NL" dirty="0" smtClean="0"/>
              <a:t>WMO: Wet maatschappelijke ondersteuning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28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Financiering zorg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Iedereen die in Nederland woont of werkt en die is verzekerd voor </a:t>
            </a:r>
            <a:r>
              <a:rPr lang="nl-NL" dirty="0" smtClean="0"/>
              <a:t>zorg</a:t>
            </a:r>
            <a:r>
              <a:rPr lang="nl-NL" dirty="0"/>
              <a:t> betaalt hiervoor premie. Hieruit wordt de zorg betaald. Vaak betaalt </a:t>
            </a:r>
            <a:r>
              <a:rPr lang="nl-NL" dirty="0" smtClean="0"/>
              <a:t>je </a:t>
            </a:r>
            <a:r>
              <a:rPr lang="nl-NL" dirty="0"/>
              <a:t>daarnaast een eigen bijdrage. Dit wordt geregeld via het CAK, het Centraal Administratie </a:t>
            </a:r>
            <a:r>
              <a:rPr lang="nl-NL" dirty="0" smtClean="0"/>
              <a:t>Kantoor.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573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Wet maatschappelijke ondersteuning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Wet maatschappelijke ondersteuning (</a:t>
            </a:r>
            <a:r>
              <a:rPr lang="nl-NL" dirty="0" err="1"/>
              <a:t>Wmo</a:t>
            </a:r>
            <a:r>
              <a:rPr lang="nl-NL" dirty="0"/>
              <a:t>) is erop gericht dat u zo lang mogelijk zelfstandig kunt blijven en dat u actief kunt meedoen in onze samenleving. Ook als u een beperking of belemmering heeft.</a:t>
            </a:r>
          </a:p>
          <a:p>
            <a:r>
              <a:rPr lang="nl-NL" dirty="0"/>
              <a:t>De gemeente is verantwoordelijk voor de uitvoering van de </a:t>
            </a:r>
            <a:r>
              <a:rPr lang="nl-NL" dirty="0" err="1"/>
              <a:t>Wmo</a:t>
            </a:r>
            <a:r>
              <a:rPr lang="nl-NL" dirty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675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Waaruit bestaat de ondersteuning?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Het gaat dus om ondersteuning </a:t>
            </a:r>
            <a:r>
              <a:rPr lang="nl-NL" dirty="0"/>
              <a:t>van mensen die niet op eigen kracht zelfredzaam zijn. </a:t>
            </a:r>
          </a:p>
          <a:p>
            <a:r>
              <a:rPr lang="nl-NL" dirty="0"/>
              <a:t>begeleiding en dagbesteding;</a:t>
            </a:r>
          </a:p>
          <a:p>
            <a:r>
              <a:rPr lang="nl-NL" dirty="0"/>
              <a:t>ondersteuning om de mantelzorger tijdelijk te ontlasten;</a:t>
            </a:r>
          </a:p>
          <a:p>
            <a:r>
              <a:rPr lang="nl-NL" dirty="0"/>
              <a:t>een plaats in een </a:t>
            </a:r>
            <a:r>
              <a:rPr lang="nl-NL" dirty="0">
                <a:hlinkClick r:id="rId2"/>
              </a:rPr>
              <a:t>beschermde woonomgeving voor mensen met een psychische stoornis</a:t>
            </a:r>
            <a:r>
              <a:rPr lang="nl-NL" dirty="0"/>
              <a:t>;</a:t>
            </a:r>
          </a:p>
          <a:p>
            <a:r>
              <a:rPr lang="nl-NL" dirty="0"/>
              <a:t>opvang in geval van huiselijk geweld.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112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aanvragen?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</a:t>
            </a:r>
            <a:r>
              <a:rPr lang="nl-NL" dirty="0" err="1"/>
              <a:t>Wmo</a:t>
            </a:r>
            <a:r>
              <a:rPr lang="nl-NL" dirty="0"/>
              <a:t>-loket of het sociale wijkteam van </a:t>
            </a:r>
            <a:r>
              <a:rPr lang="nl-NL" dirty="0" smtClean="0"/>
              <a:t>de </a:t>
            </a:r>
            <a:r>
              <a:rPr lang="nl-NL" dirty="0"/>
              <a:t>gemeente geeft </a:t>
            </a:r>
            <a:r>
              <a:rPr lang="nl-NL" dirty="0" smtClean="0"/>
              <a:t>informatie </a:t>
            </a:r>
            <a:r>
              <a:rPr lang="nl-NL" dirty="0"/>
              <a:t>over de </a:t>
            </a:r>
            <a:r>
              <a:rPr lang="nl-NL" dirty="0" err="1"/>
              <a:t>Wmo</a:t>
            </a:r>
            <a:r>
              <a:rPr lang="nl-NL" dirty="0"/>
              <a:t>. En helpt </a:t>
            </a:r>
            <a:r>
              <a:rPr lang="nl-NL" dirty="0" smtClean="0"/>
              <a:t>bij </a:t>
            </a:r>
            <a:r>
              <a:rPr lang="nl-NL" dirty="0"/>
              <a:t>de aanvraag van voorzieningen uit de </a:t>
            </a:r>
            <a:r>
              <a:rPr lang="nl-NL" dirty="0" err="1"/>
              <a:t>Wmo</a:t>
            </a:r>
            <a:r>
              <a:rPr lang="nl-NL" dirty="0"/>
              <a:t>. </a:t>
            </a:r>
            <a:endParaRPr lang="nl-NL" dirty="0" smtClean="0"/>
          </a:p>
          <a:p>
            <a:r>
              <a:rPr lang="nl-NL" dirty="0" smtClean="0"/>
              <a:t>Bij de gemeente vragen </a:t>
            </a:r>
            <a:r>
              <a:rPr lang="nl-NL" dirty="0"/>
              <a:t>naar de gratis cliëntondersteuning.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223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98</TotalTime>
  <Words>478</Words>
  <Application>Microsoft Office PowerPoint</Application>
  <PresentationFormat>Diavoorstelling (4:3)</PresentationFormat>
  <Paragraphs>68</Paragraphs>
  <Slides>18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Aspect</vt:lpstr>
      <vt:lpstr>Financiering van de zorg  </vt:lpstr>
      <vt:lpstr>KOEFNOEN intro </vt:lpstr>
      <vt:lpstr>Lesdoelen vandaag</vt:lpstr>
      <vt:lpstr>Inhoud les</vt:lpstr>
      <vt:lpstr>Aanvraag zorg</vt:lpstr>
      <vt:lpstr>Financiering zorg</vt:lpstr>
      <vt:lpstr>Wet maatschappelijke ondersteuning</vt:lpstr>
      <vt:lpstr>Waaruit bestaat de ondersteuning?</vt:lpstr>
      <vt:lpstr>Hoe aanvragen?</vt:lpstr>
      <vt:lpstr>Onderzoek door de gemeente</vt:lpstr>
      <vt:lpstr>Rol van de mantelzorger</vt:lpstr>
      <vt:lpstr>Eenzaamheid en geen geld in de zorg</vt:lpstr>
      <vt:lpstr>Eisen artikel</vt:lpstr>
      <vt:lpstr>Wet Langdurige zorg</vt:lpstr>
      <vt:lpstr>Er zijn meerdere manieren mogelijk</vt:lpstr>
      <vt:lpstr>Hoe vraag je de zorg aan?</vt:lpstr>
      <vt:lpstr>Welke zorg wordt niet betaald door deze wet?</vt:lpstr>
      <vt:lpstr>Vragen?</vt:lpstr>
    </vt:vector>
  </TitlesOfParts>
  <Company>Noorderpoort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WMO Wet op maatschappelijke ondersteuning</dc:title>
  <dc:creator>Bijleveld,W.</dc:creator>
  <cp:lastModifiedBy>Bijleveld,W.</cp:lastModifiedBy>
  <cp:revision>57</cp:revision>
  <dcterms:created xsi:type="dcterms:W3CDTF">2016-05-10T06:53:48Z</dcterms:created>
  <dcterms:modified xsi:type="dcterms:W3CDTF">2016-07-12T08:20:04Z</dcterms:modified>
</cp:coreProperties>
</file>